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8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النمط المتوس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9" d="100"/>
          <a:sy n="79" d="100"/>
        </p:scale>
        <p:origin x="157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5C83E0D-ADE4-4304-88F7-3E0E6F9CA9A9}" type="datetimeFigureOut">
              <a:rPr lang="ar-IQ" smtClean="0"/>
              <a:t>29/10/1441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C957647-387E-49BD-A818-8D59B93969E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63386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E231A-CCDC-41E1-B0A7-E37061C9A03F}" type="datetimeFigureOut">
              <a:rPr lang="ar-IQ" smtClean="0"/>
              <a:t>29/10/1441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2586E-5F37-4991-967C-99EE8F07402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02223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E231A-CCDC-41E1-B0A7-E37061C9A03F}" type="datetimeFigureOut">
              <a:rPr lang="ar-IQ" smtClean="0"/>
              <a:t>29/10/1441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2586E-5F37-4991-967C-99EE8F07402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44254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E231A-CCDC-41E1-B0A7-E37061C9A03F}" type="datetimeFigureOut">
              <a:rPr lang="ar-IQ" smtClean="0"/>
              <a:t>29/10/1441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2586E-5F37-4991-967C-99EE8F07402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3478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E231A-CCDC-41E1-B0A7-E37061C9A03F}" type="datetimeFigureOut">
              <a:rPr lang="ar-IQ" smtClean="0"/>
              <a:t>29/10/1441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2586E-5F37-4991-967C-99EE8F07402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12599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E231A-CCDC-41E1-B0A7-E37061C9A03F}" type="datetimeFigureOut">
              <a:rPr lang="ar-IQ" smtClean="0"/>
              <a:t>29/10/1441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2586E-5F37-4991-967C-99EE8F07402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63006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E231A-CCDC-41E1-B0A7-E37061C9A03F}" type="datetimeFigureOut">
              <a:rPr lang="ar-IQ" smtClean="0"/>
              <a:t>29/10/1441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2586E-5F37-4991-967C-99EE8F07402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72559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E231A-CCDC-41E1-B0A7-E37061C9A03F}" type="datetimeFigureOut">
              <a:rPr lang="ar-IQ" smtClean="0"/>
              <a:t>29/10/1441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2586E-5F37-4991-967C-99EE8F07402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65773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E231A-CCDC-41E1-B0A7-E37061C9A03F}" type="datetimeFigureOut">
              <a:rPr lang="ar-IQ" smtClean="0"/>
              <a:t>29/10/1441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2586E-5F37-4991-967C-99EE8F07402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26519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E231A-CCDC-41E1-B0A7-E37061C9A03F}" type="datetimeFigureOut">
              <a:rPr lang="ar-IQ" smtClean="0"/>
              <a:t>29/10/1441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2586E-5F37-4991-967C-99EE8F07402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64531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E231A-CCDC-41E1-B0A7-E37061C9A03F}" type="datetimeFigureOut">
              <a:rPr lang="ar-IQ" smtClean="0"/>
              <a:t>29/10/1441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2586E-5F37-4991-967C-99EE8F07402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17062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E231A-CCDC-41E1-B0A7-E37061C9A03F}" type="datetimeFigureOut">
              <a:rPr lang="ar-IQ" smtClean="0"/>
              <a:t>29/10/1441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2586E-5F37-4991-967C-99EE8F07402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16405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E231A-CCDC-41E1-B0A7-E37061C9A03F}" type="datetimeFigureOut">
              <a:rPr lang="ar-IQ" smtClean="0"/>
              <a:t>29/10/1441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2586E-5F37-4991-967C-99EE8F07402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18010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51520" y="2060848"/>
            <a:ext cx="85689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en-US" sz="3600" b="1" dirty="0" smtClean="0">
                <a:solidFill>
                  <a:schemeClr val="tx2"/>
                </a:solidFill>
              </a:rPr>
              <a:t>Radiation Therapy</a:t>
            </a:r>
          </a:p>
          <a:p>
            <a:pPr algn="ctr" rtl="0"/>
            <a:r>
              <a:rPr lang="en-US" sz="3600" b="1" dirty="0" smtClean="0">
                <a:solidFill>
                  <a:schemeClr val="tx2"/>
                </a:solidFill>
              </a:rPr>
              <a:t>By</a:t>
            </a:r>
          </a:p>
          <a:p>
            <a:pPr algn="ctr" rtl="0"/>
            <a:r>
              <a:rPr lang="en-US" sz="3600" b="1" dirty="0" err="1" smtClean="0">
                <a:solidFill>
                  <a:schemeClr val="tx2"/>
                </a:solidFill>
              </a:rPr>
              <a:t>Suha</a:t>
            </a:r>
            <a:r>
              <a:rPr lang="en-US" sz="3600" b="1" dirty="0" smtClean="0">
                <a:solidFill>
                  <a:schemeClr val="tx2"/>
                </a:solidFill>
              </a:rPr>
              <a:t> </a:t>
            </a:r>
            <a:r>
              <a:rPr lang="en-US" sz="3600" b="1" dirty="0" err="1" smtClean="0">
                <a:solidFill>
                  <a:schemeClr val="tx2"/>
                </a:solidFill>
              </a:rPr>
              <a:t>Shayal</a:t>
            </a:r>
            <a:r>
              <a:rPr lang="en-US" sz="3600" b="1" dirty="0" smtClean="0">
                <a:solidFill>
                  <a:schemeClr val="tx2"/>
                </a:solidFill>
              </a:rPr>
              <a:t> Abdul-Hassan</a:t>
            </a:r>
          </a:p>
          <a:p>
            <a:pPr algn="l" rtl="0"/>
            <a:endParaRPr lang="ar-IQ" sz="3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27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67544" y="404664"/>
            <a:ext cx="828092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rtl="0"/>
            <a:r>
              <a:rPr lang="en-US" sz="2800" u="sng" dirty="0">
                <a:solidFill>
                  <a:schemeClr val="tx2"/>
                </a:solidFill>
              </a:rPr>
              <a:t>Factors affecting </a:t>
            </a:r>
            <a:r>
              <a:rPr lang="en-US" sz="2800" u="sng" dirty="0" err="1">
                <a:solidFill>
                  <a:schemeClr val="tx2"/>
                </a:solidFill>
              </a:rPr>
              <a:t>radiosensivity</a:t>
            </a:r>
            <a:r>
              <a:rPr lang="en-US" sz="2800" u="sng" dirty="0">
                <a:solidFill>
                  <a:schemeClr val="tx2"/>
                </a:solidFill>
              </a:rPr>
              <a:t>:</a:t>
            </a:r>
          </a:p>
          <a:p>
            <a:pPr lvl="0" algn="l" rtl="0"/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>
                <a:solidFill>
                  <a:srgbClr val="00B050"/>
                </a:solidFill>
              </a:rPr>
              <a:t>1. Biological factors:</a:t>
            </a:r>
          </a:p>
          <a:p>
            <a:pPr lvl="0" algn="l" rtl="0"/>
            <a:r>
              <a:rPr lang="en-US" sz="2800" dirty="0">
                <a:solidFill>
                  <a:prstClr val="black"/>
                </a:solidFill>
              </a:rPr>
              <a:t> i. Proliferate state of the cells. </a:t>
            </a:r>
          </a:p>
          <a:p>
            <a:pPr lvl="0" algn="l" rtl="0"/>
            <a:r>
              <a:rPr lang="en-US" sz="2800" dirty="0">
                <a:solidFill>
                  <a:prstClr val="black"/>
                </a:solidFill>
              </a:rPr>
              <a:t>ii. The phase of the cell cycle at irradiation. </a:t>
            </a:r>
          </a:p>
          <a:p>
            <a:pPr lvl="0" algn="l" rtl="0"/>
            <a:r>
              <a:rPr lang="en-US" sz="2800" dirty="0">
                <a:solidFill>
                  <a:prstClr val="black"/>
                </a:solidFill>
              </a:rPr>
              <a:t>iii. The presence of biological repair capacity(some type of cells have greater capacity for repair than other). </a:t>
            </a:r>
          </a:p>
          <a:p>
            <a:pPr lvl="0" algn="l" rtl="0"/>
            <a:r>
              <a:rPr lang="en-US" sz="2800" dirty="0">
                <a:solidFill>
                  <a:prstClr val="black"/>
                </a:solidFill>
              </a:rPr>
              <a:t>iv. The Sex of the biological </a:t>
            </a:r>
            <a:endParaRPr lang="en-US" sz="2800" dirty="0" smtClean="0">
              <a:solidFill>
                <a:prstClr val="black"/>
              </a:solidFill>
            </a:endParaRPr>
          </a:p>
          <a:p>
            <a:pPr lvl="0" algn="l" rtl="0"/>
            <a:r>
              <a:rPr lang="en-US" sz="2800" dirty="0" smtClean="0">
                <a:solidFill>
                  <a:prstClr val="black"/>
                </a:solidFill>
              </a:rPr>
              <a:t>v</a:t>
            </a:r>
            <a:r>
              <a:rPr lang="en-US" sz="2800" dirty="0">
                <a:solidFill>
                  <a:prstClr val="black"/>
                </a:solidFill>
              </a:rPr>
              <a:t>. The age. (humans are most sensitivity before birth then decreases until maturity. In old age humans again become more radiosensitive).</a:t>
            </a:r>
          </a:p>
          <a:p>
            <a:pPr lvl="0" algn="l" rtl="0"/>
            <a:r>
              <a:rPr lang="en-US" sz="2800" dirty="0">
                <a:solidFill>
                  <a:prstClr val="black"/>
                </a:solidFill>
              </a:rPr>
              <a:t> vi. The species differences(if the patient suffering from malignant disease or other type of tumor).</a:t>
            </a:r>
          </a:p>
          <a:p>
            <a:pPr lvl="0" algn="l" rtl="0"/>
            <a:r>
              <a:rPr lang="en-US" sz="2800" dirty="0">
                <a:solidFill>
                  <a:prstClr val="black"/>
                </a:solidFill>
              </a:rPr>
              <a:t> </a:t>
            </a:r>
            <a:endParaRPr lang="ar-IQ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56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23528" y="260648"/>
            <a:ext cx="849694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rtl="0"/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smtClean="0">
                <a:solidFill>
                  <a:srgbClr val="00B050"/>
                </a:solidFill>
              </a:rPr>
              <a:t>2. </a:t>
            </a:r>
            <a:r>
              <a:rPr lang="en-US" sz="2800" dirty="0">
                <a:solidFill>
                  <a:srgbClr val="00B050"/>
                </a:solidFill>
              </a:rPr>
              <a:t>Physical Factors: </a:t>
            </a:r>
            <a:endParaRPr lang="en-US" sz="2800" dirty="0" smtClean="0">
              <a:solidFill>
                <a:srgbClr val="00B050"/>
              </a:solidFill>
            </a:endParaRPr>
          </a:p>
          <a:p>
            <a:pPr marL="457200" lvl="0" indent="-457200" algn="l" rtl="0">
              <a:buFont typeface="Arial" pitchFamily="34" charset="0"/>
              <a:buChar char="•"/>
            </a:pPr>
            <a:r>
              <a:rPr lang="en-US" sz="2800" dirty="0" smtClean="0"/>
              <a:t>Dose </a:t>
            </a:r>
            <a:r>
              <a:rPr lang="en-US" sz="2800" dirty="0"/>
              <a:t>&amp; dose rate of radiation If a dose of radiation is delivered over a long period of time rather than quickly, the effect of than dose will be less</a:t>
            </a:r>
            <a:r>
              <a:rPr lang="en-US" sz="2800" dirty="0" smtClean="0"/>
              <a:t>.</a:t>
            </a:r>
          </a:p>
          <a:p>
            <a:pPr marL="457200" lvl="0" indent="-457200" algn="l" rtl="0"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/>
              <a:t>Dose fractionating. Is less effective because tissue repair and recovery occur between doses. </a:t>
            </a:r>
          </a:p>
          <a:p>
            <a:pPr marL="457200" lvl="0" indent="-457200" algn="l" rtl="0"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/>
              <a:t>Linear energy transfer of radiation. LET</a:t>
            </a:r>
            <a:r>
              <a:rPr lang="en-US" sz="2800" dirty="0" smtClean="0"/>
              <a:t>.</a:t>
            </a:r>
          </a:p>
          <a:p>
            <a:pPr lvl="0" algn="l" rtl="0"/>
            <a:endParaRPr lang="en-US" sz="2800" dirty="0" smtClean="0"/>
          </a:p>
          <a:p>
            <a:pPr lvl="0" algn="l" rtl="0"/>
            <a:r>
              <a:rPr lang="en-US" sz="2800" dirty="0">
                <a:solidFill>
                  <a:srgbClr val="00B050"/>
                </a:solidFill>
              </a:rPr>
              <a:t>Linear energy transfer (LET </a:t>
            </a:r>
            <a:r>
              <a:rPr lang="en-US" sz="2800" dirty="0"/>
              <a:t>): LET is a measure of rate at which energy is transferred from ionizing radiation to soft tissue. </a:t>
            </a:r>
            <a:endParaRPr lang="en-US" sz="2800" dirty="0" smtClean="0"/>
          </a:p>
          <a:p>
            <a:pPr lvl="0" algn="l" rtl="0"/>
            <a:r>
              <a:rPr lang="en-US" sz="2800" dirty="0" smtClean="0"/>
              <a:t>It </a:t>
            </a:r>
            <a:r>
              <a:rPr lang="en-US" sz="2800" dirty="0"/>
              <a:t>has units of </a:t>
            </a:r>
            <a:r>
              <a:rPr lang="en-US" sz="2800" dirty="0" err="1"/>
              <a:t>keV</a:t>
            </a:r>
            <a:r>
              <a:rPr lang="en-US" sz="2800" dirty="0"/>
              <a:t> of energy transferred per micrometer of track length in soft tissue (</a:t>
            </a:r>
            <a:r>
              <a:rPr lang="en-US" sz="2800" dirty="0" err="1"/>
              <a:t>keV</a:t>
            </a:r>
            <a:r>
              <a:rPr lang="en-US" sz="2800" dirty="0"/>
              <a:t>/µm). </a:t>
            </a:r>
            <a:endParaRPr lang="en-US" sz="2800" dirty="0" smtClean="0"/>
          </a:p>
          <a:p>
            <a:pPr marL="457200" lvl="0" indent="-457200" algn="l" rtl="0">
              <a:buFont typeface="Arial" pitchFamily="34" charset="0"/>
              <a:buChar char="•"/>
            </a:pPr>
            <a:endParaRPr lang="ar-IQ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47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23528" y="332656"/>
            <a:ext cx="849694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l" rtl="0">
              <a:buFont typeface="Arial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The ability of ionizing radiation to produce a biologic response increases as the LET of radiation increases.</a:t>
            </a:r>
          </a:p>
          <a:p>
            <a:pPr marL="457200" lvl="0" indent="-457200" algn="l" rtl="0">
              <a:buFont typeface="Arial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</a:rPr>
              <a:t>The </a:t>
            </a:r>
            <a:r>
              <a:rPr lang="en-US" sz="2800" dirty="0">
                <a:solidFill>
                  <a:prstClr val="black"/>
                </a:solidFill>
              </a:rPr>
              <a:t>LET of diagnostic X-rays is about 3 </a:t>
            </a:r>
            <a:r>
              <a:rPr lang="en-US" sz="2800" dirty="0" err="1">
                <a:solidFill>
                  <a:prstClr val="black"/>
                </a:solidFill>
              </a:rPr>
              <a:t>keV</a:t>
            </a:r>
            <a:r>
              <a:rPr lang="en-US" sz="2800" dirty="0">
                <a:solidFill>
                  <a:prstClr val="black"/>
                </a:solidFill>
              </a:rPr>
              <a:t>/µm, which is relatively low among </a:t>
            </a:r>
            <a:r>
              <a:rPr lang="en-US" sz="2800" dirty="0" smtClean="0">
                <a:solidFill>
                  <a:prstClr val="black"/>
                </a:solidFill>
              </a:rPr>
              <a:t>all</a:t>
            </a:r>
          </a:p>
          <a:p>
            <a:pPr marL="457200" lvl="0" indent="-457200" algn="l" rtl="0">
              <a:buFont typeface="Arial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 Since the biological effectiveness of particle related to amount of ionization, thus </a:t>
            </a:r>
            <a:r>
              <a:rPr lang="en-US" sz="2800" dirty="0" smtClean="0">
                <a:solidFill>
                  <a:prstClr val="black"/>
                </a:solidFill>
              </a:rPr>
              <a:t>particle </a:t>
            </a:r>
            <a:r>
              <a:rPr lang="en-US" sz="2800" dirty="0">
                <a:solidFill>
                  <a:prstClr val="black"/>
                </a:solidFill>
              </a:rPr>
              <a:t>high LET will be more damage than low LET.</a:t>
            </a:r>
            <a:endParaRPr lang="en-US" sz="2800" dirty="0" smtClean="0">
              <a:solidFill>
                <a:prstClr val="black"/>
              </a:solidFill>
            </a:endParaRPr>
          </a:p>
          <a:p>
            <a:pPr lvl="0" algn="l" rtl="0"/>
            <a:r>
              <a:rPr lang="en-US" sz="2800" dirty="0" smtClean="0">
                <a:solidFill>
                  <a:srgbClr val="00B050"/>
                </a:solidFill>
              </a:rPr>
              <a:t>3. </a:t>
            </a:r>
            <a:r>
              <a:rPr lang="en-US" sz="2800" dirty="0">
                <a:solidFill>
                  <a:srgbClr val="00B050"/>
                </a:solidFill>
              </a:rPr>
              <a:t>Chemical factors:</a:t>
            </a:r>
          </a:p>
          <a:p>
            <a:pPr marL="457200" lvl="0" indent="-457200" algn="l" rtl="0"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 err="1">
                <a:solidFill>
                  <a:srgbClr val="00B050"/>
                </a:solidFill>
              </a:rPr>
              <a:t>Rediosensitizers</a:t>
            </a:r>
            <a:r>
              <a:rPr lang="en-US" sz="2800" dirty="0"/>
              <a:t> (Halogenated pyrimidine &amp; Oxygen ).</a:t>
            </a:r>
          </a:p>
          <a:p>
            <a:pPr marL="457200" lvl="0" indent="-457200" algn="l" rtl="0"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 err="1">
                <a:solidFill>
                  <a:srgbClr val="00B050"/>
                </a:solidFill>
              </a:rPr>
              <a:t>Radioprotectores</a:t>
            </a:r>
            <a:r>
              <a:rPr lang="en-US" sz="2800" dirty="0"/>
              <a:t> e.g. Sulphdry1 group (sulfur and hydrogen bound together) such </a:t>
            </a:r>
            <a:r>
              <a:rPr lang="en-US" sz="2800" dirty="0" smtClean="0"/>
              <a:t>as </a:t>
            </a:r>
            <a:r>
              <a:rPr lang="en-US" sz="2800" dirty="0"/>
              <a:t>cysteine and </a:t>
            </a:r>
            <a:r>
              <a:rPr lang="en-US" sz="2800" dirty="0" err="1"/>
              <a:t>cysteamine</a:t>
            </a:r>
            <a:r>
              <a:rPr lang="en-US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8241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251520" y="320457"/>
            <a:ext cx="86409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l" rtl="0"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B050"/>
                </a:solidFill>
              </a:rPr>
              <a:t>Dose </a:t>
            </a:r>
            <a:r>
              <a:rPr lang="en-US" sz="2800" b="1" dirty="0">
                <a:solidFill>
                  <a:srgbClr val="00B050"/>
                </a:solidFill>
              </a:rPr>
              <a:t>of Several grays can cause: </a:t>
            </a:r>
            <a:endParaRPr lang="en-US" sz="2800" b="1" dirty="0" smtClean="0">
              <a:solidFill>
                <a:srgbClr val="00B050"/>
              </a:solidFill>
            </a:endParaRPr>
          </a:p>
          <a:p>
            <a:pPr lvl="0" algn="l" rtl="0"/>
            <a:r>
              <a:rPr lang="en-US" sz="2800" dirty="0" smtClean="0"/>
              <a:t>1</a:t>
            </a:r>
            <a:r>
              <a:rPr lang="en-US" sz="2800" dirty="0"/>
              <a:t>. Delay in the onset of DNA synthesis. </a:t>
            </a:r>
            <a:endParaRPr lang="en-US" sz="2800" dirty="0" smtClean="0"/>
          </a:p>
          <a:p>
            <a:pPr lvl="0" algn="l" rtl="0"/>
            <a:r>
              <a:rPr lang="en-US" sz="2800" dirty="0" smtClean="0"/>
              <a:t>2</a:t>
            </a:r>
            <a:r>
              <a:rPr lang="en-US" sz="2800" dirty="0"/>
              <a:t>. Reduction in the amount of DNA synthesis. </a:t>
            </a:r>
            <a:endParaRPr lang="en-US" sz="2800" dirty="0" smtClean="0"/>
          </a:p>
          <a:p>
            <a:pPr lvl="0" algn="l" rtl="0"/>
            <a:r>
              <a:rPr lang="en-US" sz="2800" dirty="0" smtClean="0"/>
              <a:t>3</a:t>
            </a:r>
            <a:r>
              <a:rPr lang="en-US" sz="2800" dirty="0"/>
              <a:t>. The inhibition of the flow of cells through S phase of the cell cycle. </a:t>
            </a:r>
            <a:endParaRPr lang="en-US" sz="2800" dirty="0" smtClean="0"/>
          </a:p>
          <a:p>
            <a:pPr lvl="0" algn="l" rtl="0"/>
            <a:r>
              <a:rPr lang="en-US" sz="2800" dirty="0" smtClean="0"/>
              <a:t>4</a:t>
            </a:r>
            <a:r>
              <a:rPr lang="en-US" sz="2800" dirty="0"/>
              <a:t>. Strand breakage &amp; nitrogenous base disruption</a:t>
            </a:r>
            <a:r>
              <a:rPr lang="en-US" sz="2800" dirty="0" smtClean="0"/>
              <a:t>.</a:t>
            </a:r>
          </a:p>
          <a:p>
            <a:pPr lvl="0" algn="l" rtl="0"/>
            <a:r>
              <a:rPr lang="en-US" sz="2800" dirty="0" smtClean="0"/>
              <a:t>5</a:t>
            </a:r>
            <a:r>
              <a:rPr lang="en-US" sz="2800" dirty="0"/>
              <a:t>. Chromosomes damage &amp; changes in the genetic material which leads to "</a:t>
            </a:r>
            <a:r>
              <a:rPr lang="en-US" sz="2800" dirty="0" smtClean="0"/>
              <a:t>mutations“</a:t>
            </a:r>
          </a:p>
          <a:p>
            <a:pPr lvl="0" algn="l" rtl="0"/>
            <a:r>
              <a:rPr lang="en-US" sz="2800" dirty="0"/>
              <a:t>6. Killing of DNA i.e. killing the cell.</a:t>
            </a:r>
            <a:endParaRPr lang="en-U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57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67544" y="332656"/>
            <a:ext cx="820891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800" dirty="0">
                <a:solidFill>
                  <a:srgbClr val="00B050"/>
                </a:solidFill>
              </a:rPr>
              <a:t>Effect of Radiation on Tissues:</a:t>
            </a:r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US" sz="2800" dirty="0" smtClean="0"/>
              <a:t>The </a:t>
            </a:r>
            <a:r>
              <a:rPr lang="en-US" sz="2800" dirty="0"/>
              <a:t>radio sensitivity of tissue is directly proportional to its mitotic activity &amp; </a:t>
            </a:r>
            <a:r>
              <a:rPr lang="en-US" sz="2800" dirty="0" smtClean="0"/>
              <a:t>inversely proportional </a:t>
            </a:r>
            <a:r>
              <a:rPr lang="en-US" sz="2800" dirty="0"/>
              <a:t>to its state of differentiation.</a:t>
            </a:r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US" sz="2800" dirty="0"/>
              <a:t> It is the process of mitosis that radio sensitivity &amp; it is that fact which confers </a:t>
            </a:r>
            <a:r>
              <a:rPr lang="en-US" sz="2800" dirty="0" smtClean="0"/>
              <a:t>sensitivity on </a:t>
            </a:r>
            <a:r>
              <a:rPr lang="en-US" sz="2800" dirty="0"/>
              <a:t>rapidly dividing cells populations such as skin, bone marrow , &amp; gonads.</a:t>
            </a:r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US" sz="2800" dirty="0"/>
              <a:t> In contrast , tissues that contain few dividing cells such as </a:t>
            </a:r>
            <a:r>
              <a:rPr lang="en-US" sz="2800" dirty="0" smtClean="0"/>
              <a:t>the neurons, </a:t>
            </a:r>
            <a:r>
              <a:rPr lang="en-US" sz="2800" dirty="0" err="1" smtClean="0"/>
              <a:t>kidny</a:t>
            </a:r>
            <a:r>
              <a:rPr lang="en-US" sz="2800" dirty="0" smtClean="0"/>
              <a:t> are </a:t>
            </a:r>
            <a:r>
              <a:rPr lang="en-US" sz="2800" dirty="0"/>
              <a:t>termed radio resistance.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80654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539552" y="260648"/>
            <a:ext cx="820891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800" dirty="0">
                <a:solidFill>
                  <a:srgbClr val="00B050"/>
                </a:solidFill>
              </a:rPr>
              <a:t>Effect of Radiation on caner</a:t>
            </a:r>
            <a:r>
              <a:rPr lang="en-US" sz="2800" dirty="0"/>
              <a:t>: </a:t>
            </a:r>
            <a:endParaRPr lang="en-US" sz="2800" dirty="0" smtClean="0"/>
          </a:p>
          <a:p>
            <a:pPr algn="l" rtl="0"/>
            <a:r>
              <a:rPr lang="en-US" sz="2800" dirty="0" smtClean="0"/>
              <a:t>● </a:t>
            </a:r>
            <a:r>
              <a:rPr lang="en-US" sz="2800" dirty="0"/>
              <a:t>A cancer (or tumor) is a group of cells that divides to give loosely organized. Cancer cells are relatively independent of the normal control mechanisms of the body</a:t>
            </a:r>
            <a:r>
              <a:rPr lang="en-US" sz="2800" dirty="0" smtClean="0"/>
              <a:t>.</a:t>
            </a:r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/>
              <a:t>Radiation can cure cancer but also can induce cancer. </a:t>
            </a:r>
            <a:endParaRPr lang="en-US" sz="2800" dirty="0" smtClean="0"/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/>
              <a:t>The </a:t>
            </a:r>
            <a:r>
              <a:rPr lang="en-US" sz="2800" dirty="0" smtClean="0"/>
              <a:t>cells </a:t>
            </a:r>
            <a:r>
              <a:rPr lang="en-US" sz="2800" dirty="0"/>
              <a:t>near the center of large tumor have a poor blood supply. </a:t>
            </a:r>
            <a:endParaRPr lang="en-US" sz="2800" dirty="0" smtClean="0"/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US" sz="2800" dirty="0" smtClean="0"/>
              <a:t>When </a:t>
            </a:r>
            <a:r>
              <a:rPr lang="en-US" sz="2800" dirty="0"/>
              <a:t>the tumor irradiated the healthy cancer cells with a good blood supply are killed and many of the more poorly oxygenated, radio resistant tumor cells remain alive, that makes them more difficult to cure. 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222940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9512" y="188640"/>
            <a:ext cx="878497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l" rtl="0">
              <a:buFont typeface="Arial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* Normal tissues are usually fully oxygenate means that a great number of normal cells than tumor cells will be </a:t>
            </a:r>
            <a:r>
              <a:rPr lang="en-US" sz="2800" dirty="0" smtClean="0">
                <a:solidFill>
                  <a:prstClr val="black"/>
                </a:solidFill>
              </a:rPr>
              <a:t>killed</a:t>
            </a:r>
          </a:p>
          <a:p>
            <a:pPr marL="457200" lvl="0" indent="-457200" algn="l" rtl="0">
              <a:buFont typeface="Arial" pitchFamily="34" charset="0"/>
              <a:buChar char="•"/>
            </a:pPr>
            <a:r>
              <a:rPr lang="en-US" sz="2800" dirty="0">
                <a:solidFill>
                  <a:srgbClr val="00B050"/>
                </a:solidFill>
              </a:rPr>
              <a:t>The methods to reduce this effect include the use of</a:t>
            </a:r>
            <a:r>
              <a:rPr lang="en-US" sz="2800" dirty="0">
                <a:solidFill>
                  <a:prstClr val="black"/>
                </a:solidFill>
              </a:rPr>
              <a:t>:</a:t>
            </a:r>
          </a:p>
          <a:p>
            <a:pPr lvl="0" algn="l" rtl="0"/>
            <a:r>
              <a:rPr lang="en-US" sz="2800" dirty="0" smtClean="0">
                <a:solidFill>
                  <a:prstClr val="black"/>
                </a:solidFill>
              </a:rPr>
              <a:t>   i</a:t>
            </a:r>
            <a:r>
              <a:rPr lang="en-US" sz="2800" dirty="0">
                <a:solidFill>
                  <a:prstClr val="black"/>
                </a:solidFill>
              </a:rPr>
              <a:t>. high pressure O</a:t>
            </a:r>
            <a:r>
              <a:rPr lang="en-US" b="1" dirty="0">
                <a:solidFill>
                  <a:prstClr val="black"/>
                </a:solidFill>
              </a:rPr>
              <a:t>2</a:t>
            </a:r>
            <a:r>
              <a:rPr lang="en-US" sz="2800" dirty="0">
                <a:solidFill>
                  <a:prstClr val="black"/>
                </a:solidFill>
              </a:rPr>
              <a:t>. Hyperbaric (high –pressure ) </a:t>
            </a:r>
            <a:r>
              <a:rPr lang="en-US" sz="2800" dirty="0" smtClean="0">
                <a:solidFill>
                  <a:prstClr val="black"/>
                </a:solidFill>
              </a:rPr>
              <a:t>oxygen</a:t>
            </a:r>
          </a:p>
          <a:p>
            <a:pPr lvl="0" algn="l" rtl="0"/>
            <a:r>
              <a:rPr lang="en-US" sz="2800" dirty="0" smtClean="0">
                <a:solidFill>
                  <a:prstClr val="black"/>
                </a:solidFill>
              </a:rPr>
              <a:t>     has </a:t>
            </a:r>
            <a:r>
              <a:rPr lang="en-US" sz="2800" dirty="0">
                <a:solidFill>
                  <a:prstClr val="black"/>
                </a:solidFill>
              </a:rPr>
              <a:t>been used in </a:t>
            </a:r>
            <a:r>
              <a:rPr lang="en-US" sz="2800" dirty="0" smtClean="0">
                <a:solidFill>
                  <a:prstClr val="black"/>
                </a:solidFill>
              </a:rPr>
              <a:t>radiation </a:t>
            </a:r>
            <a:r>
              <a:rPr lang="en-US" sz="2800" dirty="0">
                <a:solidFill>
                  <a:prstClr val="black"/>
                </a:solidFill>
              </a:rPr>
              <a:t>therapy in an attempt to </a:t>
            </a:r>
            <a:endParaRPr lang="en-US" sz="2800" dirty="0" smtClean="0">
              <a:solidFill>
                <a:prstClr val="black"/>
              </a:solidFill>
            </a:endParaRPr>
          </a:p>
          <a:p>
            <a:pPr lvl="0" algn="l" rtl="0"/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smtClean="0">
                <a:solidFill>
                  <a:prstClr val="black"/>
                </a:solidFill>
              </a:rPr>
              <a:t>    increase </a:t>
            </a:r>
            <a:r>
              <a:rPr lang="en-US" sz="2800" dirty="0">
                <a:solidFill>
                  <a:prstClr val="black"/>
                </a:solidFill>
              </a:rPr>
              <a:t>the radio sensitivity of </a:t>
            </a:r>
            <a:r>
              <a:rPr lang="en-US" sz="2800" dirty="0" smtClean="0">
                <a:solidFill>
                  <a:prstClr val="black"/>
                </a:solidFill>
              </a:rPr>
              <a:t>nodular, </a:t>
            </a:r>
            <a:r>
              <a:rPr lang="en-US" sz="2800" dirty="0">
                <a:solidFill>
                  <a:prstClr val="black"/>
                </a:solidFill>
              </a:rPr>
              <a:t>vascular </a:t>
            </a:r>
            <a:endParaRPr lang="en-US" sz="2800" dirty="0" smtClean="0">
              <a:solidFill>
                <a:prstClr val="black"/>
              </a:solidFill>
            </a:endParaRPr>
          </a:p>
          <a:p>
            <a:pPr lvl="0" algn="l" rtl="0"/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smtClean="0">
                <a:solidFill>
                  <a:prstClr val="black"/>
                </a:solidFill>
              </a:rPr>
              <a:t>    tumors</a:t>
            </a:r>
            <a:r>
              <a:rPr lang="en-US" sz="2800" dirty="0">
                <a:solidFill>
                  <a:prstClr val="black"/>
                </a:solidFill>
              </a:rPr>
              <a:t>.</a:t>
            </a:r>
          </a:p>
          <a:p>
            <a:pPr lvl="0" algn="l" rtl="0"/>
            <a:r>
              <a:rPr lang="en-US" sz="2800" dirty="0" smtClean="0">
                <a:solidFill>
                  <a:prstClr val="black"/>
                </a:solidFill>
              </a:rPr>
              <a:t>   ii</a:t>
            </a:r>
            <a:r>
              <a:rPr lang="en-US" sz="2800" dirty="0">
                <a:solidFill>
                  <a:prstClr val="black"/>
                </a:solidFill>
              </a:rPr>
              <a:t>. Tourniquet hypoxia.</a:t>
            </a:r>
          </a:p>
          <a:p>
            <a:pPr lvl="0" algn="l" rtl="0"/>
            <a:r>
              <a:rPr lang="en-US" sz="2800" dirty="0" smtClean="0">
                <a:solidFill>
                  <a:prstClr val="black"/>
                </a:solidFill>
              </a:rPr>
              <a:t>   iii</a:t>
            </a:r>
            <a:r>
              <a:rPr lang="en-US" sz="2800" dirty="0">
                <a:solidFill>
                  <a:prstClr val="black"/>
                </a:solidFill>
              </a:rPr>
              <a:t>. high LET radiation.</a:t>
            </a:r>
            <a:endParaRPr lang="ar-IQ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10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23092" y="309970"/>
            <a:ext cx="856895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l" rtl="0">
              <a:buFont typeface="Arial" pitchFamily="34" charset="0"/>
              <a:buChar char="•"/>
            </a:pPr>
            <a:r>
              <a:rPr lang="en-US" sz="2800" dirty="0" smtClean="0"/>
              <a:t>Radiation therapy is recognized as an important tool in the treatment of many types of cancer.</a:t>
            </a:r>
          </a:p>
          <a:p>
            <a:pPr marL="571500" indent="-571500" algn="l" rtl="0">
              <a:buFont typeface="Arial" pitchFamily="34" charset="0"/>
              <a:buChar char="•"/>
            </a:pPr>
            <a:r>
              <a:rPr lang="en-US" sz="2800" dirty="0" smtClean="0"/>
              <a:t>Three major methods are used alone or in combination to treat cancer: </a:t>
            </a:r>
          </a:p>
          <a:p>
            <a:pPr algn="l" rtl="0"/>
            <a:r>
              <a:rPr lang="en-US" sz="2800" dirty="0" smtClean="0">
                <a:solidFill>
                  <a:srgbClr val="00B050"/>
                </a:solidFill>
              </a:rPr>
              <a:t>        surgery, radiation therapy, and drugs (chemotherapy)</a:t>
            </a:r>
          </a:p>
          <a:p>
            <a:pPr algn="l" rtl="0"/>
            <a:r>
              <a:rPr lang="en-US" sz="2800" dirty="0"/>
              <a:t>The success of radio therapy depends on</a:t>
            </a:r>
            <a:r>
              <a:rPr lang="en-US" sz="2800" dirty="0" smtClean="0"/>
              <a:t>:</a:t>
            </a:r>
          </a:p>
          <a:p>
            <a:pPr marL="457200" lvl="0" indent="-457200" algn="l" rtl="0">
              <a:buFont typeface="Arial" pitchFamily="34" charset="0"/>
              <a:buChar char="•"/>
            </a:pPr>
            <a:r>
              <a:rPr lang="en-US" sz="2800" dirty="0">
                <a:solidFill>
                  <a:srgbClr val="00B050"/>
                </a:solidFill>
              </a:rPr>
              <a:t>The type &amp; extent of the cancer.</a:t>
            </a:r>
          </a:p>
          <a:p>
            <a:pPr marL="457200" lvl="0" indent="-457200" algn="l" rtl="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B050"/>
                </a:solidFill>
              </a:rPr>
              <a:t>The </a:t>
            </a:r>
            <a:r>
              <a:rPr lang="en-US" sz="2800" dirty="0">
                <a:solidFill>
                  <a:srgbClr val="00B050"/>
                </a:solidFill>
              </a:rPr>
              <a:t>skill of the </a:t>
            </a:r>
            <a:r>
              <a:rPr lang="en-US" sz="2800" dirty="0" smtClean="0">
                <a:solidFill>
                  <a:srgbClr val="00B050"/>
                </a:solidFill>
              </a:rPr>
              <a:t>radiotherapist, the </a:t>
            </a:r>
            <a:r>
              <a:rPr lang="en-US" sz="2800" dirty="0">
                <a:solidFill>
                  <a:srgbClr val="00B050"/>
                </a:solidFill>
              </a:rPr>
              <a:t>physician who specializes in the treatment of cancer with radiation.</a:t>
            </a:r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>
                <a:solidFill>
                  <a:srgbClr val="00B050"/>
                </a:solidFill>
              </a:rPr>
              <a:t>The kind of radiation used in treatment.</a:t>
            </a:r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>
                <a:solidFill>
                  <a:srgbClr val="00B050"/>
                </a:solidFill>
              </a:rPr>
              <a:t>The accuracy with which the radiation is administrated to the tumor</a:t>
            </a:r>
            <a:r>
              <a:rPr lang="en-US" sz="2800" dirty="0" smtClean="0">
                <a:solidFill>
                  <a:srgbClr val="00B050"/>
                </a:solidFill>
              </a:rPr>
              <a:t>.</a:t>
            </a:r>
          </a:p>
          <a:p>
            <a:pPr algn="l" rtl="0"/>
            <a:endParaRPr lang="en-US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24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51520" y="332656"/>
            <a:ext cx="864096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rtl="0"/>
            <a:r>
              <a:rPr lang="en-US" sz="2800" dirty="0">
                <a:solidFill>
                  <a:srgbClr val="FF0000"/>
                </a:solidFill>
              </a:rPr>
              <a:t>*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/>
              <a:t>Because of the possibility of radiation induced cancer, it is generally safer to use other types of treatment when it possible.</a:t>
            </a:r>
          </a:p>
          <a:p>
            <a:pPr marL="457200" lvl="0" indent="-457200" algn="l" rtl="0">
              <a:buFont typeface="Arial" pitchFamily="34" charset="0"/>
              <a:buChar char="•"/>
            </a:pPr>
            <a:r>
              <a:rPr lang="en-US" sz="2800" dirty="0" smtClean="0"/>
              <a:t>Too</a:t>
            </a:r>
            <a:r>
              <a:rPr lang="en-US" sz="2800" dirty="0"/>
              <a:t>, little radiation does not kill the tumor; too much can produce serious complication in normal </a:t>
            </a:r>
            <a:r>
              <a:rPr lang="en-US" sz="2800" dirty="0" smtClean="0"/>
              <a:t>tissue</a:t>
            </a:r>
          </a:p>
          <a:p>
            <a:pPr lvl="0" algn="l" rtl="0"/>
            <a:r>
              <a:rPr lang="en-US" sz="2800" b="1" u="sng" dirty="0" smtClean="0">
                <a:solidFill>
                  <a:srgbClr val="0070C0"/>
                </a:solidFill>
              </a:rPr>
              <a:t>The dose units used in radiotherapy</a:t>
            </a:r>
          </a:p>
          <a:p>
            <a:pPr lvl="0" algn="l" rtl="0"/>
            <a:r>
              <a:rPr lang="en-US" sz="2800" dirty="0">
                <a:solidFill>
                  <a:srgbClr val="00B050"/>
                </a:solidFill>
              </a:rPr>
              <a:t>Erythematic dose</a:t>
            </a:r>
            <a:r>
              <a:rPr lang="en-US" sz="2800" dirty="0"/>
              <a:t>: Is the quantity of X rays that cause a reddening of the </a:t>
            </a:r>
            <a:r>
              <a:rPr lang="en-US" sz="2800" dirty="0" smtClean="0"/>
              <a:t>skin, it is used in </a:t>
            </a:r>
            <a:r>
              <a:rPr lang="en-US" sz="2800" dirty="0"/>
              <a:t>very early days of radiation </a:t>
            </a:r>
            <a:r>
              <a:rPr lang="en-US" sz="2800" dirty="0" smtClean="0"/>
              <a:t>therapy.</a:t>
            </a:r>
          </a:p>
          <a:p>
            <a:pPr lvl="0" algn="l" rtl="0"/>
            <a:r>
              <a:rPr lang="en-US" sz="2800" dirty="0">
                <a:solidFill>
                  <a:srgbClr val="00B050"/>
                </a:solidFill>
              </a:rPr>
              <a:t>Dose</a:t>
            </a:r>
            <a:r>
              <a:rPr lang="en-US" sz="2800" dirty="0"/>
              <a:t>: it's the quotient of the absorbed energy of radiation ∆ε by unit mass of medium </a:t>
            </a:r>
            <a:endParaRPr lang="en-US" sz="2800" dirty="0" smtClean="0"/>
          </a:p>
          <a:p>
            <a:pPr lvl="0" algn="l" rtl="0"/>
            <a:r>
              <a:rPr lang="en-US" sz="2800" dirty="0" smtClean="0">
                <a:solidFill>
                  <a:srgbClr val="00B050"/>
                </a:solidFill>
              </a:rPr>
              <a:t>                                      D</a:t>
            </a:r>
            <a:r>
              <a:rPr lang="en-US" sz="2800" dirty="0">
                <a:solidFill>
                  <a:srgbClr val="00B050"/>
                </a:solidFill>
              </a:rPr>
              <a:t>=∆ε/∆m </a:t>
            </a:r>
            <a:endParaRPr lang="en-US" sz="2800" dirty="0" smtClean="0">
              <a:solidFill>
                <a:srgbClr val="00B050"/>
              </a:solidFill>
            </a:endParaRPr>
          </a:p>
          <a:p>
            <a:pPr lvl="0" algn="l" rtl="0"/>
            <a:r>
              <a:rPr lang="en-US" sz="2800" dirty="0" smtClean="0">
                <a:solidFill>
                  <a:srgbClr val="00B050"/>
                </a:solidFill>
              </a:rPr>
              <a:t>Dose</a:t>
            </a:r>
            <a:r>
              <a:rPr lang="en-US" sz="2800" dirty="0"/>
              <a:t>: defined as 100 </a:t>
            </a:r>
            <a:r>
              <a:rPr lang="en-US" sz="2800" dirty="0" smtClean="0"/>
              <a:t>ergs/gram. That is, a radiation </a:t>
            </a:r>
            <a:r>
              <a:rPr lang="en-US" sz="2800" dirty="0"/>
              <a:t>beam that gives 100 ergs of energy to 1 gram of tissue gives the tissue an absorbed dose of 1 rad</a:t>
            </a:r>
            <a:r>
              <a:rPr lang="en-US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8877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مستطيل 1"/>
              <p:cNvSpPr/>
              <p:nvPr/>
            </p:nvSpPr>
            <p:spPr>
              <a:xfrm>
                <a:off x="251520" y="332656"/>
                <a:ext cx="8640960" cy="69865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l" rtl="0"/>
                <a:r>
                  <a:rPr lang="en-US" sz="2800" dirty="0" smtClean="0">
                    <a:solidFill>
                      <a:srgbClr val="00B050"/>
                    </a:solidFill>
                  </a:rPr>
                  <a:t>Rad</a:t>
                </a:r>
                <a:r>
                  <a:rPr lang="en-US" sz="2800" dirty="0">
                    <a:solidFill>
                      <a:prstClr val="black"/>
                    </a:solidFill>
                  </a:rPr>
                  <a:t>: unit used to measure the quantity absorbed dose</a:t>
                </a:r>
                <a:r>
                  <a:rPr lang="en-US" sz="2800" dirty="0" smtClean="0">
                    <a:solidFill>
                      <a:prstClr val="black"/>
                    </a:solidFill>
                  </a:rPr>
                  <a:t>.</a:t>
                </a:r>
                <a:endParaRPr lang="en-US" sz="2800" dirty="0">
                  <a:solidFill>
                    <a:prstClr val="black"/>
                  </a:solidFill>
                </a:endParaRPr>
              </a:p>
              <a:p>
                <a:pPr marL="457200" indent="-457200" algn="l" rtl="0">
                  <a:buFont typeface="Arial" pitchFamily="34" charset="0"/>
                  <a:buChar char="•"/>
                </a:pPr>
                <a:r>
                  <a:rPr lang="en-US" sz="2800" dirty="0" smtClean="0">
                    <a:solidFill>
                      <a:prstClr val="black"/>
                    </a:solidFill>
                  </a:rPr>
                  <a:t>it </a:t>
                </a:r>
                <a:r>
                  <a:rPr lang="en-US" sz="2800" dirty="0">
                    <a:solidFill>
                      <a:prstClr val="black"/>
                    </a:solidFill>
                  </a:rPr>
                  <a:t>is defined as a radiation beam that gives 100 ergs of energy to 1g of tissue ( 1 rad=100 ergs/g</a:t>
                </a:r>
                <a:r>
                  <a:rPr lang="en-US" sz="2800" dirty="0" smtClean="0">
                    <a:solidFill>
                      <a:prstClr val="black"/>
                    </a:solidFill>
                  </a:rPr>
                  <a:t>)</a:t>
                </a:r>
              </a:p>
              <a:p>
                <a:pPr marL="457200" indent="-457200" algn="l" rtl="0">
                  <a:buFont typeface="Arial" pitchFamily="34" charset="0"/>
                  <a:buChar char="•"/>
                </a:pPr>
                <a:r>
                  <a:rPr lang="en-US" sz="2800" dirty="0"/>
                  <a:t>can be used for any type of radiation in any </a:t>
                </a:r>
                <a:r>
                  <a:rPr lang="en-US" sz="2800" dirty="0" smtClean="0"/>
                  <a:t>material</a:t>
                </a:r>
              </a:p>
              <a:p>
                <a:pPr algn="l" rtl="0"/>
                <a:r>
                  <a:rPr lang="en-US" sz="2800" dirty="0">
                    <a:solidFill>
                      <a:srgbClr val="00B050"/>
                    </a:solidFill>
                  </a:rPr>
                  <a:t>Gray </a:t>
                </a:r>
                <a:r>
                  <a:rPr lang="en-US" sz="2800" dirty="0"/>
                  <a:t>→ can be used for any type of radiation in any material </a:t>
                </a:r>
                <a:endParaRPr lang="en-US" sz="2800" dirty="0" smtClean="0"/>
              </a:p>
              <a:p>
                <a:pPr algn="l" rtl="0"/>
                <a:r>
                  <a:rPr lang="en-US" sz="2800" dirty="0" smtClean="0"/>
                  <a:t>D</a:t>
                </a:r>
                <a:r>
                  <a:rPr lang="en-US" sz="2800" dirty="0"/>
                  <a:t>=∆ε/∆m =1 </a:t>
                </a:r>
                <a:r>
                  <a:rPr lang="en-US" sz="2800" dirty="0" smtClean="0"/>
                  <a:t>joule/kg= </a:t>
                </a:r>
                <a:r>
                  <a:rPr lang="en-US" sz="2800" dirty="0"/>
                  <a:t>1 </a:t>
                </a:r>
                <a:r>
                  <a:rPr lang="en-US" sz="2800" dirty="0" smtClean="0"/>
                  <a:t>Gray</a:t>
                </a:r>
              </a:p>
              <a:p>
                <a:pPr algn="l" rtl="0"/>
                <a:r>
                  <a:rPr lang="en-US" sz="2800" dirty="0"/>
                  <a:t>1 Gray = 100 </a:t>
                </a:r>
                <a:r>
                  <a:rPr lang="en-US" sz="2800" dirty="0" smtClean="0"/>
                  <a:t>rad</a:t>
                </a:r>
              </a:p>
              <a:p>
                <a:pPr lvl="0" algn="l" rtl="0"/>
                <a:r>
                  <a:rPr lang="en-US" sz="2800" dirty="0">
                    <a:solidFill>
                      <a:srgbClr val="00B050"/>
                    </a:solidFill>
                  </a:rPr>
                  <a:t>Roentgen</a:t>
                </a:r>
                <a:r>
                  <a:rPr lang="en-US" sz="2800" dirty="0">
                    <a:solidFill>
                      <a:prstClr val="black"/>
                    </a:solidFill>
                  </a:rPr>
                  <a:t> : a unit based on ionization in air, it is defined only for X-rays &amp; γ rays in </a:t>
                </a:r>
                <a:r>
                  <a:rPr lang="en-US" sz="2800" dirty="0" smtClean="0">
                    <a:solidFill>
                      <a:prstClr val="black"/>
                    </a:solidFill>
                  </a:rPr>
                  <a:t>air that produce charge equal to </a:t>
                </a:r>
                <a:r>
                  <a:rPr lang="en-US" sz="2800" dirty="0" smtClean="0">
                    <a:solidFill>
                      <a:prstClr val="black"/>
                    </a:solidFill>
                  </a:rPr>
                  <a:t>2.5×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ar-IQ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ar-IQ" sz="28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sz="2800" dirty="0" smtClean="0"/>
                  <a:t>coulomb/kg</a:t>
                </a:r>
                <a:r>
                  <a:rPr lang="en-US" sz="2800" dirty="0" smtClean="0">
                    <a:solidFill>
                      <a:srgbClr val="00B050"/>
                    </a:solidFill>
                  </a:rPr>
                  <a:t> </a:t>
                </a:r>
                <a:r>
                  <a:rPr lang="en-US" sz="2800" dirty="0" smtClean="0">
                    <a:solidFill>
                      <a:prstClr val="black"/>
                    </a:solidFill>
                  </a:rPr>
                  <a:t>. </a:t>
                </a:r>
                <a:endParaRPr lang="en-US" sz="2800" dirty="0">
                  <a:solidFill>
                    <a:prstClr val="black"/>
                  </a:solidFill>
                </a:endParaRPr>
              </a:p>
              <a:p>
                <a:pPr lvl="0" algn="l" rtl="0"/>
                <a:r>
                  <a:rPr lang="en-US" sz="2800" dirty="0" smtClean="0"/>
                  <a:t>1R=</a:t>
                </a:r>
                <a:r>
                  <a:rPr lang="en-US" sz="2800" dirty="0">
                    <a:solidFill>
                      <a:prstClr val="black"/>
                    </a:solidFill>
                  </a:rPr>
                  <a:t> </a:t>
                </a:r>
                <a:r>
                  <a:rPr lang="en-US" sz="2800" dirty="0" smtClean="0">
                    <a:solidFill>
                      <a:prstClr val="black"/>
                    </a:solidFill>
                  </a:rPr>
                  <a:t>2.5×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ar-IQ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ar-IQ" sz="28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sz="2800" dirty="0" smtClean="0">
                    <a:solidFill>
                      <a:srgbClr val="00B050"/>
                    </a:solidFill>
                  </a:rPr>
                  <a:t> </a:t>
                </a:r>
                <a:r>
                  <a:rPr lang="en-US" sz="2800" dirty="0" smtClean="0">
                    <a:solidFill>
                      <a:prstClr val="black"/>
                    </a:solidFill>
                  </a:rPr>
                  <a:t>coulomb/kg</a:t>
                </a:r>
                <a:r>
                  <a:rPr lang="en-US" sz="2800" dirty="0" smtClean="0">
                    <a:solidFill>
                      <a:srgbClr val="00B050"/>
                    </a:solidFill>
                  </a:rPr>
                  <a:t> </a:t>
                </a:r>
                <a:r>
                  <a:rPr lang="en-US" sz="2800" dirty="0" smtClean="0"/>
                  <a:t>air</a:t>
                </a:r>
                <a:endParaRPr lang="ar-IQ" sz="2800" dirty="0" smtClean="0"/>
              </a:p>
              <a:p>
                <a:pPr lvl="0" algn="l" rtl="0"/>
                <a:endParaRPr lang="ar-IQ" sz="2800" dirty="0">
                  <a:solidFill>
                    <a:srgbClr val="00B050"/>
                  </a:solidFill>
                </a:endParaRPr>
              </a:p>
              <a:p>
                <a:pPr lvl="0" algn="l" rtl="0"/>
                <a:r>
                  <a:rPr lang="en-US" sz="2800" dirty="0" smtClean="0">
                    <a:solidFill>
                      <a:srgbClr val="00B050"/>
                    </a:solidFill>
                  </a:rPr>
                  <a:t>1R </a:t>
                </a:r>
                <a:r>
                  <a:rPr lang="en-US" sz="2800" dirty="0">
                    <a:solidFill>
                      <a:srgbClr val="00B050"/>
                    </a:solidFill>
                  </a:rPr>
                  <a:t>= 0.87 Gray = 87 Rad</a:t>
                </a:r>
              </a:p>
              <a:p>
                <a:pPr algn="l" rtl="0"/>
                <a:endParaRPr lang="ar-IQ" sz="2800" dirty="0" smtClean="0"/>
              </a:p>
              <a:p>
                <a:pPr algn="l" rtl="0"/>
                <a:endParaRPr lang="ar-IQ" sz="2800" dirty="0"/>
              </a:p>
            </p:txBody>
          </p:sp>
        </mc:Choice>
        <mc:Fallback>
          <p:sp>
            <p:nvSpPr>
              <p:cNvPr id="2" name="مستطيل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332656"/>
                <a:ext cx="8640960" cy="6986528"/>
              </a:xfrm>
              <a:prstGeom prst="rect">
                <a:avLst/>
              </a:prstGeom>
              <a:blipFill>
                <a:blip r:embed="rId2"/>
                <a:stretch>
                  <a:fillRect l="-1410" t="-873" r="-11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8478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51520" y="188640"/>
            <a:ext cx="849694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800" u="sng" dirty="0">
                <a:solidFill>
                  <a:schemeClr val="tx2"/>
                </a:solidFill>
              </a:rPr>
              <a:t>Exposure</a:t>
            </a:r>
            <a:r>
              <a:rPr lang="en-US" sz="2800" dirty="0"/>
              <a:t>: it is the quotient of ∆Q by ∆m</a:t>
            </a:r>
            <a:r>
              <a:rPr lang="en-US" sz="2800" dirty="0" smtClean="0"/>
              <a:t>.</a:t>
            </a:r>
          </a:p>
          <a:p>
            <a:pPr algn="l" rtl="0"/>
            <a:r>
              <a:rPr lang="en-US" sz="2800" dirty="0" smtClean="0"/>
              <a:t>where:</a:t>
            </a:r>
          </a:p>
          <a:p>
            <a:pPr algn="l" rtl="0"/>
            <a:r>
              <a:rPr lang="en-US" sz="2800" dirty="0" smtClean="0"/>
              <a:t> </a:t>
            </a:r>
            <a:r>
              <a:rPr lang="en-US" sz="2800" dirty="0"/>
              <a:t>∆Q: is the sum of both signs of charge produce by Ionization of certain volume of air by X-ray &amp; γ </a:t>
            </a:r>
            <a:r>
              <a:rPr lang="en-US" sz="2800" dirty="0" smtClean="0"/>
              <a:t>rays</a:t>
            </a:r>
          </a:p>
          <a:p>
            <a:pPr algn="l" rtl="0"/>
            <a:r>
              <a:rPr lang="en-US" sz="2800" dirty="0" smtClean="0"/>
              <a:t>∆</a:t>
            </a:r>
            <a:r>
              <a:rPr lang="en-US" sz="2800" dirty="0"/>
              <a:t>m : mass of air. </a:t>
            </a:r>
            <a:endParaRPr lang="en-US" sz="2800" dirty="0" smtClean="0"/>
          </a:p>
          <a:p>
            <a:pPr algn="l" rtl="0"/>
            <a:r>
              <a:rPr lang="en-US" sz="2800" dirty="0" smtClean="0"/>
              <a:t>   X </a:t>
            </a:r>
            <a:r>
              <a:rPr lang="en-US" sz="2800" dirty="0"/>
              <a:t>= ∆Q/∆m =Colum/</a:t>
            </a:r>
            <a:r>
              <a:rPr lang="en-US" sz="2800" dirty="0" err="1"/>
              <a:t>Kgm</a:t>
            </a:r>
            <a:r>
              <a:rPr lang="en-US" sz="2800" dirty="0"/>
              <a:t> (Roentgen) (R</a:t>
            </a:r>
            <a:r>
              <a:rPr lang="en-US" sz="2800" dirty="0" smtClean="0"/>
              <a:t>)</a:t>
            </a:r>
          </a:p>
          <a:p>
            <a:pPr algn="l" rtl="0"/>
            <a:r>
              <a:rPr lang="en-US" sz="2800" dirty="0" smtClean="0"/>
              <a:t>   X</a:t>
            </a:r>
            <a:r>
              <a:rPr lang="en-US" sz="2800" dirty="0"/>
              <a:t>° = X/T →R/Sec (exposure rate</a:t>
            </a:r>
            <a:r>
              <a:rPr lang="en-US" dirty="0" smtClean="0"/>
              <a:t>)</a:t>
            </a:r>
          </a:p>
          <a:p>
            <a:pPr marL="285750" indent="-285750" algn="l" rtl="0">
              <a:buFont typeface="Arial" pitchFamily="34" charset="0"/>
              <a:buChar char="•"/>
            </a:pPr>
            <a:r>
              <a:rPr lang="en-US" sz="2800" dirty="0" smtClean="0"/>
              <a:t>An exposure of 1R would result in nearly 1 rad of absorbed dose in soft tissue(water).</a:t>
            </a:r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US" sz="2800" dirty="0"/>
              <a:t>At the energies used in diagnostic radiology the ratio of </a:t>
            </a:r>
            <a:r>
              <a:rPr lang="en-US" sz="2800" dirty="0" err="1"/>
              <a:t>rads</a:t>
            </a:r>
            <a:r>
              <a:rPr lang="en-US" sz="2800" dirty="0"/>
              <a:t> to roentgens </a:t>
            </a:r>
            <a:r>
              <a:rPr lang="en-US" sz="2800" dirty="0" smtClean="0"/>
              <a:t>in </a:t>
            </a:r>
            <a:r>
              <a:rPr lang="en-US" sz="2800" dirty="0"/>
              <a:t>bone is about 4,that is ,1R exposure results is about 4 </a:t>
            </a:r>
            <a:r>
              <a:rPr lang="en-US" sz="2800" dirty="0" err="1"/>
              <a:t>rads</a:t>
            </a:r>
            <a:r>
              <a:rPr lang="en-US" sz="2800" dirty="0"/>
              <a:t> of absorbed dose.</a:t>
            </a:r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US" sz="2800" dirty="0" smtClean="0"/>
              <a:t>At the </a:t>
            </a:r>
            <a:r>
              <a:rPr lang="en-US" sz="2800" dirty="0"/>
              <a:t>high energies used in modern radiotherapy the ratio the </a:t>
            </a:r>
            <a:r>
              <a:rPr lang="en-US" sz="2800" dirty="0" err="1"/>
              <a:t>rads</a:t>
            </a:r>
            <a:r>
              <a:rPr lang="en-US" sz="2800" dirty="0"/>
              <a:t> to roentgens </a:t>
            </a:r>
            <a:r>
              <a:rPr lang="en-US" sz="2800" dirty="0" smtClean="0"/>
              <a:t>is nearly </a:t>
            </a:r>
            <a:r>
              <a:rPr lang="en-US" sz="2800" dirty="0"/>
              <a:t>1 for bone and soft tissue.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276539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95536" y="404664"/>
            <a:ext cx="84249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800" u="sng" dirty="0">
                <a:solidFill>
                  <a:schemeClr val="accent1"/>
                </a:solidFill>
              </a:rPr>
              <a:t>Principles of radiation </a:t>
            </a:r>
            <a:r>
              <a:rPr lang="en-US" sz="2800" u="sng" dirty="0" smtClean="0">
                <a:solidFill>
                  <a:schemeClr val="accent1"/>
                </a:solidFill>
              </a:rPr>
              <a:t>therapy</a:t>
            </a:r>
            <a:r>
              <a:rPr lang="en-US" dirty="0" smtClean="0"/>
              <a:t>:</a:t>
            </a:r>
          </a:p>
          <a:p>
            <a:pPr marL="285750" indent="-285750" algn="l" rtl="0">
              <a:buFont typeface="Arial" pitchFamily="34" charset="0"/>
              <a:buChar char="•"/>
            </a:pPr>
            <a:r>
              <a:rPr lang="en-US" sz="2800" dirty="0"/>
              <a:t>The basic principle of radiation therapy is to maximize damage to the tumor while minimizing damage to normal tissue</a:t>
            </a:r>
            <a:r>
              <a:rPr lang="en-US" sz="2800" dirty="0" smtClean="0"/>
              <a:t>.</a:t>
            </a:r>
          </a:p>
          <a:p>
            <a:pPr algn="l" rtl="0"/>
            <a:r>
              <a:rPr lang="en-US" sz="2800" dirty="0" smtClean="0"/>
              <a:t> </a:t>
            </a:r>
            <a:r>
              <a:rPr lang="en-US" sz="2800" b="1" dirty="0"/>
              <a:t>Factors that determine how much radiation is required </a:t>
            </a:r>
            <a:r>
              <a:rPr lang="en-US" sz="2800" b="1" dirty="0" smtClean="0"/>
              <a:t>are</a:t>
            </a:r>
          </a:p>
          <a:p>
            <a:pPr marL="285750" indent="-285750" algn="l" rtl="0">
              <a:buFont typeface="Arial" pitchFamily="34" charset="0"/>
              <a:buChar char="•"/>
            </a:pPr>
            <a:r>
              <a:rPr lang="en-US" sz="2800" dirty="0">
                <a:solidFill>
                  <a:srgbClr val="00B050"/>
                </a:solidFill>
              </a:rPr>
              <a:t>The type of radiation </a:t>
            </a:r>
            <a:endParaRPr lang="en-US" sz="2800" dirty="0" smtClean="0">
              <a:solidFill>
                <a:srgbClr val="00B050"/>
              </a:solidFill>
            </a:endParaRPr>
          </a:p>
          <a:p>
            <a:pPr marL="285750" indent="-285750" algn="l" rtl="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B050"/>
                </a:solidFill>
              </a:rPr>
              <a:t>The </a:t>
            </a:r>
            <a:r>
              <a:rPr lang="en-US" sz="2800" dirty="0">
                <a:solidFill>
                  <a:srgbClr val="00B050"/>
                </a:solidFill>
              </a:rPr>
              <a:t>type of cells</a:t>
            </a:r>
            <a:r>
              <a:rPr lang="en-US" sz="2800" dirty="0" smtClean="0">
                <a:solidFill>
                  <a:srgbClr val="00B050"/>
                </a:solidFill>
              </a:rPr>
              <a:t>.</a:t>
            </a:r>
          </a:p>
          <a:p>
            <a:pPr marL="285750" indent="-285750" algn="l" rtl="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B050"/>
                </a:solidFill>
              </a:rPr>
              <a:t>The </a:t>
            </a:r>
            <a:r>
              <a:rPr lang="en-US" sz="2800" dirty="0">
                <a:solidFill>
                  <a:srgbClr val="00B050"/>
                </a:solidFill>
              </a:rPr>
              <a:t>environment of the cells</a:t>
            </a:r>
            <a:r>
              <a:rPr lang="en-US" sz="2800" dirty="0"/>
              <a:t>, for example ,its blood and oxygen supplies. Also the nucleus of the cell is more sensitive to the radiation </a:t>
            </a:r>
            <a:r>
              <a:rPr lang="en-US" sz="2800" dirty="0" smtClean="0"/>
              <a:t>than </a:t>
            </a:r>
            <a:r>
              <a:rPr lang="en-US" sz="2800" dirty="0"/>
              <a:t>the surrounding cytoplasm</a:t>
            </a:r>
            <a:endParaRPr lang="ar-IQ" sz="2800" b="1" dirty="0"/>
          </a:p>
        </p:txBody>
      </p:sp>
    </p:spTree>
    <p:extLst>
      <p:ext uri="{BB962C8B-B14F-4D97-AF65-F5344CB8AC3E}">
        <p14:creationId xmlns:p14="http://schemas.microsoft.com/office/powerpoint/2010/main" val="26552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23528" y="382013"/>
            <a:ext cx="856895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800" b="1" dirty="0" smtClean="0">
                <a:solidFill>
                  <a:schemeClr val="accent1"/>
                </a:solidFill>
              </a:rPr>
              <a:t>Relative biological effect( </a:t>
            </a:r>
            <a:r>
              <a:rPr lang="en-US" sz="2800" b="1" dirty="0">
                <a:solidFill>
                  <a:schemeClr val="accent1"/>
                </a:solidFill>
              </a:rPr>
              <a:t>RBE</a:t>
            </a:r>
            <a:r>
              <a:rPr lang="en-US" sz="2800" b="1" dirty="0" smtClean="0">
                <a:solidFill>
                  <a:schemeClr val="accent1"/>
                </a:solidFill>
              </a:rPr>
              <a:t>)</a:t>
            </a:r>
            <a:r>
              <a:rPr lang="en-US" sz="2800" b="1" dirty="0" smtClean="0"/>
              <a:t> </a:t>
            </a:r>
            <a:r>
              <a:rPr lang="en-US" sz="2800" dirty="0"/>
              <a:t>: Some of type of radiation are more effective in killing cells or have a higher relative biological effect. </a:t>
            </a:r>
            <a:endParaRPr lang="en-US" sz="2800" dirty="0" smtClean="0"/>
          </a:p>
          <a:p>
            <a:pPr algn="l" rtl="0"/>
            <a:r>
              <a:rPr lang="en-US" sz="2800" dirty="0" smtClean="0">
                <a:solidFill>
                  <a:schemeClr val="tx2"/>
                </a:solidFill>
              </a:rPr>
              <a:t>RBE</a:t>
            </a:r>
            <a:r>
              <a:rPr lang="en-US" sz="2800" dirty="0" smtClean="0"/>
              <a:t> : </a:t>
            </a:r>
            <a:r>
              <a:rPr lang="en-US" sz="2800" dirty="0"/>
              <a:t>is the ratio of the number of gray </a:t>
            </a:r>
            <a:r>
              <a:rPr lang="en-US" sz="2800" dirty="0" smtClean="0"/>
              <a:t>of 180-250 </a:t>
            </a:r>
            <a:r>
              <a:rPr lang="en-US" sz="2800" dirty="0" err="1" smtClean="0"/>
              <a:t>KeV</a:t>
            </a:r>
            <a:r>
              <a:rPr lang="en-US" sz="2800" dirty="0" smtClean="0"/>
              <a:t> </a:t>
            </a:r>
            <a:r>
              <a:rPr lang="en-US" sz="2800" dirty="0"/>
              <a:t>X – rays needed to produce a given biological effect to the number of grays of test radiation needed to produce the same effect</a:t>
            </a:r>
            <a:r>
              <a:rPr lang="en-US" sz="2800" dirty="0" smtClean="0"/>
              <a:t>.</a:t>
            </a:r>
          </a:p>
          <a:p>
            <a:pPr algn="l" rtl="0"/>
            <a:r>
              <a:rPr lang="en-US" sz="2800" b="1" dirty="0">
                <a:solidFill>
                  <a:schemeClr val="accent1"/>
                </a:solidFill>
              </a:rPr>
              <a:t>LD</a:t>
            </a:r>
            <a:r>
              <a:rPr lang="en-US" b="1" dirty="0">
                <a:solidFill>
                  <a:schemeClr val="accent1"/>
                </a:solidFill>
              </a:rPr>
              <a:t>50</a:t>
            </a:r>
            <a:r>
              <a:rPr lang="en-US" sz="2800" b="1" dirty="0"/>
              <a:t> </a:t>
            </a:r>
            <a:r>
              <a:rPr lang="en-US" sz="2800" dirty="0"/>
              <a:t>: The quantity of radiation that will kill half of the organisms in population is called the lethal dose for 50</a:t>
            </a:r>
            <a:r>
              <a:rPr lang="en-US" sz="2800" dirty="0" smtClean="0"/>
              <a:t>% or LD50</a:t>
            </a:r>
          </a:p>
          <a:p>
            <a:pPr algn="l" rtl="0"/>
            <a:r>
              <a:rPr lang="en-US" sz="2800" b="1" dirty="0">
                <a:solidFill>
                  <a:schemeClr val="tx2"/>
                </a:solidFill>
              </a:rPr>
              <a:t>The Oxygen enhancement of radiation effect </a:t>
            </a:r>
            <a:r>
              <a:rPr lang="en-US" sz="2800" b="1" dirty="0" smtClean="0"/>
              <a:t>:</a:t>
            </a:r>
          </a:p>
          <a:p>
            <a:pPr algn="l" rtl="0"/>
            <a:r>
              <a:rPr lang="en-US" sz="2800" dirty="0" smtClean="0"/>
              <a:t> </a:t>
            </a:r>
            <a:r>
              <a:rPr lang="en-US" sz="2800" dirty="0"/>
              <a:t>Gray noticed that cells irradiated in the present of oxygen were much easier to kill than cells of the same type irradiated without oxygenate. 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01804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12885" y="260648"/>
            <a:ext cx="828092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l" rtl="0">
              <a:buFont typeface="Arial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</a:rPr>
              <a:t>In </a:t>
            </a:r>
            <a:r>
              <a:rPr lang="en-US" sz="2800" dirty="0">
                <a:solidFill>
                  <a:prstClr val="black"/>
                </a:solidFill>
              </a:rPr>
              <a:t>the presence of molecular oxygen (O</a:t>
            </a:r>
            <a:r>
              <a:rPr lang="en-US" b="1" dirty="0">
                <a:solidFill>
                  <a:prstClr val="black"/>
                </a:solidFill>
              </a:rPr>
              <a:t>2</a:t>
            </a:r>
            <a:r>
              <a:rPr lang="en-US" sz="2800" dirty="0">
                <a:solidFill>
                  <a:prstClr val="black"/>
                </a:solidFill>
              </a:rPr>
              <a:t>)cells are more sensitive to X &amp; </a:t>
            </a:r>
            <a:r>
              <a:rPr lang="el-GR" sz="2800" dirty="0">
                <a:solidFill>
                  <a:prstClr val="black"/>
                </a:solidFill>
              </a:rPr>
              <a:t>γ-</a:t>
            </a:r>
            <a:r>
              <a:rPr lang="en-US" sz="2800" dirty="0">
                <a:solidFill>
                  <a:prstClr val="black"/>
                </a:solidFill>
              </a:rPr>
              <a:t>rays than when they are irradiated at very low levels of oxygen (hypoxia). </a:t>
            </a:r>
          </a:p>
          <a:p>
            <a:pPr marL="457200" lvl="0" indent="-457200" algn="l" rtl="0">
              <a:buFont typeface="Arial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Oxygen modifies the quantitative amount of radiation damage, but does not alter it qualitatively. It merely reduces the dose of radiation required to give certain radiobiological effect. 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</a:p>
          <a:p>
            <a:pPr marL="457200" lvl="0" indent="-457200" algn="l" rtl="0">
              <a:buFont typeface="Arial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</a:rPr>
              <a:t>The </a:t>
            </a:r>
            <a:r>
              <a:rPr lang="en-US" sz="2800" dirty="0">
                <a:solidFill>
                  <a:prstClr val="black"/>
                </a:solidFill>
              </a:rPr>
              <a:t>oxygen enhancement ratio ( OER ) is the ratio of the dose of radiation required to give an effect under hypoxia conditions to the dose needed to give the same effect under oxygenated conditions . OER . is between 2 &amp; 3 for most biological systems</a:t>
            </a:r>
            <a:endParaRPr lang="ar-IQ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58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37411" y="332656"/>
            <a:ext cx="842493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800" u="sng" dirty="0">
                <a:solidFill>
                  <a:schemeClr val="accent1"/>
                </a:solidFill>
              </a:rPr>
              <a:t>Requirement for Radiotherapy: </a:t>
            </a:r>
            <a:endParaRPr lang="en-US" sz="2800" u="sng" dirty="0" smtClean="0">
              <a:solidFill>
                <a:schemeClr val="accent1"/>
              </a:solidFill>
            </a:endParaRPr>
          </a:p>
          <a:p>
            <a:pPr marL="514350" indent="-514350" algn="l" rtl="0">
              <a:buAutoNum type="arabicPeriod"/>
            </a:pPr>
            <a:r>
              <a:rPr lang="en-US" sz="2800" dirty="0" smtClean="0"/>
              <a:t>Determination </a:t>
            </a:r>
            <a:r>
              <a:rPr lang="en-US" sz="2800" dirty="0"/>
              <a:t>of the tumor by accurate diagnosis</a:t>
            </a:r>
            <a:r>
              <a:rPr lang="en-US" sz="2800" dirty="0" smtClean="0"/>
              <a:t>.</a:t>
            </a:r>
          </a:p>
          <a:p>
            <a:pPr marL="514350" indent="-514350" algn="l" rtl="0">
              <a:buAutoNum type="arabicPeriod"/>
            </a:pPr>
            <a:r>
              <a:rPr lang="en-US" sz="2800" dirty="0" smtClean="0"/>
              <a:t> </a:t>
            </a:r>
            <a:r>
              <a:rPr lang="en-US" sz="2800" dirty="0"/>
              <a:t>Determination the quantity &amp; quality of radiation required for radiotherapy</a:t>
            </a:r>
            <a:r>
              <a:rPr lang="en-US" sz="2800" dirty="0" smtClean="0"/>
              <a:t>.</a:t>
            </a:r>
          </a:p>
          <a:p>
            <a:pPr marL="514350" indent="-514350" algn="l" rtl="0">
              <a:buAutoNum type="arabicPeriod"/>
            </a:pPr>
            <a:r>
              <a:rPr lang="en-US" sz="2800" dirty="0" smtClean="0"/>
              <a:t>Dose </a:t>
            </a:r>
            <a:r>
              <a:rPr lang="en-US" sz="2800" dirty="0"/>
              <a:t>fractionating</a:t>
            </a:r>
            <a:r>
              <a:rPr lang="en-US" sz="2800" dirty="0" smtClean="0"/>
              <a:t>.</a:t>
            </a:r>
          </a:p>
          <a:p>
            <a:pPr marL="514350" indent="-514350" algn="l" rtl="0">
              <a:buAutoNum type="arabicPeriod"/>
            </a:pPr>
            <a:r>
              <a:rPr lang="en-US" sz="2800" dirty="0" smtClean="0"/>
              <a:t>Dose </a:t>
            </a:r>
            <a:r>
              <a:rPr lang="en-US" sz="2800" dirty="0"/>
              <a:t>diving. </a:t>
            </a:r>
            <a:endParaRPr lang="en-US" sz="2800" dirty="0" smtClean="0"/>
          </a:p>
          <a:p>
            <a:pPr marL="514350" indent="-514350" algn="l" rtl="0">
              <a:buAutoNum type="arabicPeriod"/>
            </a:pPr>
            <a:r>
              <a:rPr lang="en-US" sz="2800" dirty="0" smtClean="0"/>
              <a:t>Oxygen </a:t>
            </a:r>
            <a:r>
              <a:rPr lang="en-US" sz="2800" dirty="0"/>
              <a:t>enhancement (or other sensitizers) to in crease killing of tumor cells</a:t>
            </a:r>
            <a:r>
              <a:rPr lang="en-US" sz="2800" dirty="0" smtClean="0"/>
              <a:t>.</a:t>
            </a:r>
          </a:p>
          <a:p>
            <a:pPr marL="514350" indent="-514350" algn="l" rtl="0">
              <a:buAutoNum type="arabicPeriod"/>
            </a:pPr>
            <a:r>
              <a:rPr lang="en-US" sz="2800" dirty="0" smtClean="0"/>
              <a:t>Prohibitive </a:t>
            </a:r>
            <a:r>
              <a:rPr lang="en-US" sz="2800" dirty="0"/>
              <a:t>to reduce killing in the healthy cells. </a:t>
            </a:r>
            <a:endParaRPr lang="en-US" sz="2800" dirty="0" smtClean="0"/>
          </a:p>
          <a:p>
            <a:pPr marL="514350" indent="-514350" algn="l" rtl="0">
              <a:buAutoNum type="arabicPeriod"/>
            </a:pPr>
            <a:r>
              <a:rPr lang="en-US" sz="2800" dirty="0" smtClean="0"/>
              <a:t>Bragg </a:t>
            </a:r>
            <a:r>
              <a:rPr lang="en-US" sz="2800" dirty="0"/>
              <a:t>peak calculation</a:t>
            </a:r>
            <a:r>
              <a:rPr lang="en-US" sz="2800" dirty="0" smtClean="0"/>
              <a:t>.</a:t>
            </a:r>
          </a:p>
          <a:p>
            <a:pPr lvl="0" algn="l" rtl="0"/>
            <a:r>
              <a:rPr lang="en-US" sz="2800" dirty="0" smtClean="0"/>
              <a:t> </a:t>
            </a:r>
            <a:r>
              <a:rPr lang="en-US" sz="2800" dirty="0">
                <a:solidFill>
                  <a:srgbClr val="0070C0"/>
                </a:solidFill>
              </a:rPr>
              <a:t> Bragg Peak</a:t>
            </a:r>
            <a:r>
              <a:rPr lang="en-US" sz="2800" dirty="0" smtClean="0">
                <a:solidFill>
                  <a:srgbClr val="0070C0"/>
                </a:solidFill>
              </a:rPr>
              <a:t>: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>
                <a:solidFill>
                  <a:prstClr val="black"/>
                </a:solidFill>
              </a:rPr>
              <a:t>As an individual charged particle gives up its energy &amp; slows, the value of LET increases  &amp; reaches a maximum just before the particles loses its ability to ionize. The region of increased ionization seen near the end of a particle beam is known as a Bragg peak.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6618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</TotalTime>
  <Words>1551</Words>
  <Application>Microsoft Office PowerPoint</Application>
  <PresentationFormat>عرض على الشاشة (4:3)</PresentationFormat>
  <Paragraphs>106</Paragraphs>
  <Slides>16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21" baseType="lpstr">
      <vt:lpstr>Arial</vt:lpstr>
      <vt:lpstr>Calibri</vt:lpstr>
      <vt:lpstr>Cambria Math</vt:lpstr>
      <vt:lpstr>Times New Roman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Radioisotopes in Medicine</dc:title>
  <dc:creator>dell</dc:creator>
  <cp:lastModifiedBy>Maher</cp:lastModifiedBy>
  <cp:revision>211</cp:revision>
  <dcterms:created xsi:type="dcterms:W3CDTF">2019-04-13T19:16:15Z</dcterms:created>
  <dcterms:modified xsi:type="dcterms:W3CDTF">2020-06-20T11:24:53Z</dcterms:modified>
</cp:coreProperties>
</file>